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7" r:id="rId2"/>
    <p:sldId id="265" r:id="rId3"/>
    <p:sldId id="264" r:id="rId4"/>
    <p:sldId id="266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s-N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1A9DD9"/>
    <a:srgbClr val="FDEB19"/>
    <a:srgbClr val="DAD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82" autoAdjust="0"/>
    <p:restoredTop sz="94660"/>
  </p:normalViewPr>
  <p:slideViewPr>
    <p:cSldViewPr snapToGrid="0">
      <p:cViewPr>
        <p:scale>
          <a:sx n="60" d="100"/>
          <a:sy n="60" d="100"/>
        </p:scale>
        <p:origin x="126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NI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6711B7-682E-4C40-9539-E3732E25C839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NI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NI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NI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6E2BB-DFCF-45F0-9E22-3165B3B89060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4114222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NI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6E2BB-DFCF-45F0-9E22-3165B3B89060}" type="slidenum">
              <a:rPr lang="es-NI" smtClean="0"/>
              <a:t>1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903177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NI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6E2BB-DFCF-45F0-9E22-3165B3B89060}" type="slidenum">
              <a:rPr lang="es-NI" smtClean="0"/>
              <a:t>7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4190328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FC2161-9974-3B9A-E895-980B111936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NI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088939-50E8-A3C3-C261-05C0A8DF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NI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9DE0CA-D1E1-4240-B03E-594DF3C19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377AFE-EFC6-CEEA-0744-68B87A0D8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9CF743-9246-875C-3891-B4077CA6E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113674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B8B77-5E35-3356-58AA-328D25860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NI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6E9C9C0-1F10-205D-DE36-839049012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NI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C7EC6E-3043-0358-47BD-ADF116389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206E00-F2B2-A7C1-A3E2-46307FF62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26FFF8-2E94-9A4A-ACB8-88181A18A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1754745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3A9505D-566A-94ED-93A3-B6923D551D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NI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BEE8267-C260-0FEB-0B2B-D1A5D8890D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NI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2CE25D-9B32-14D8-0E6B-7095481DA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23A8DF2-8C13-2A4E-F84A-9073029B7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697F42-DD38-B4EE-04E5-81DBC9EAB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1287882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5CF467-5EEC-13D7-F44F-582B183B5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NI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F8D893-BF1B-50CE-C676-199927C2B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NI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85C3587-6AF9-4C5A-29AD-F845B5352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3EB3C2-2552-89E9-FE99-64182DAFD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EF8218F-CFEE-F2E1-6FDA-478FD1135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479922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CC1394-F539-F538-1C4F-C915C9E37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NI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3503E8C-D877-2295-4C0A-EC871726C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9DC2E49-57FC-77AC-CA95-7E39A5737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2978FBC-5CA9-5EC1-E261-3F6CA953A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6FF1A8-C51A-A943-EE22-3400A2D64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278716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D91B49-AEA6-5398-35DF-92A270CB9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NI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579481-8DC6-6F58-0668-C25297E4B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NI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411069F-9B49-6609-C9D5-903100088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NI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AA0C238-B443-64D6-05EC-FE164904F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855D73E-1E00-2A8A-9D7A-536DA2D37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FD644F1-04E8-32EC-67F2-EE1A65D77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2909145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7F359A-7855-5F47-0B3D-056ACF38F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NI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F75198-5085-BB9F-C553-3971239D4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CA48BF8-A87A-8E88-280F-A99BB46F8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NI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FBB8FBD-F29E-5336-E625-3DAA6A4200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C115A40-A26F-F852-7F80-BE9A00ADA5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NI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7550729-69BF-BD3B-BC49-34281C7C0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D2D21E1-84D3-1CB5-14A1-C69D23198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16ED77D-8808-9BD2-702A-352B2B724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129675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5A1632-F4FE-ED5C-6E57-EB87B2EB8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NI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FED7AB5-236C-3205-F02D-7CA06DD3E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83E5666-0542-B3E1-1217-C21C531B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0546758-9FD7-5B74-A673-5B9B11F0B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2378494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967E818-7C36-D31F-0F17-3881ACB6D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1309F4B-6D4F-3E87-7005-C5070BE32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BBCFBB3-6BCF-974F-40C9-48C50EF95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028113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4282B8-AC5C-58D6-EC94-ADABF6F75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NI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9D6142-AFB2-5BA1-C3A0-62597B8C1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NI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F926AE7-C41D-4A98-9CD2-4EA0FBA270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1DDA89A-07E7-1C10-2BF6-E8C45FC78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02F25F9-E0A0-C48E-0764-06FDC6830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2E38AAC-D2AD-A508-D5B4-9AEE1C5F3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449359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A8ED03-1DB0-CC34-4EB0-41E8D0CCF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NI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8385419-28B2-4D22-4B95-3DCAE81AD3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NI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E2E9527-074A-A59C-3F67-1CA01FC04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7554172-3543-9808-3FE0-488087EE5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3480B7D-5D90-ED8F-70C2-BBF8EBB9B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NI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5E2E3B7-53B7-C8D7-CB7B-26AE35D9C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2797962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4795852-D447-4219-EBAA-3ED5FAE93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NI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3ED6A04-3148-D4C1-C953-95465AE43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NI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09AF14-17D5-6E1E-D195-D4C19DC78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874566-09C1-491B-80DA-C4E63983D9BB}" type="datetimeFigureOut">
              <a:rPr lang="es-NI" smtClean="0"/>
              <a:t>23/6/2024</a:t>
            </a:fld>
            <a:endParaRPr lang="es-NI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337BD8-EE36-0475-152F-F0B02449EB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NI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74AC62-2994-EC02-E561-B16A69292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632392-0484-4278-9E73-624D4D20223D}" type="slidenum">
              <a:rPr lang="es-NI" smtClean="0"/>
              <a:t>‹Nº›</a:t>
            </a:fld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2012310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N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01freefonts.com/karmatic-arcade.font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01freefonts.com/vecna.font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iángulo rectángulo 4">
            <a:extLst>
              <a:ext uri="{FF2B5EF4-FFF2-40B4-BE49-F238E27FC236}">
                <a16:creationId xmlns:a16="http://schemas.microsoft.com/office/drawing/2014/main" id="{181E1771-A6AE-9DFF-B72E-876B383DC4BB}"/>
              </a:ext>
            </a:extLst>
          </p:cNvPr>
          <p:cNvSpPr/>
          <p:nvPr/>
        </p:nvSpPr>
        <p:spPr>
          <a:xfrm rot="10800000">
            <a:off x="8922612" y="-1"/>
            <a:ext cx="3269388" cy="2615783"/>
          </a:xfrm>
          <a:prstGeom prst="rtTriangle">
            <a:avLst/>
          </a:prstGeom>
          <a:gradFill>
            <a:gsLst>
              <a:gs pos="0">
                <a:srgbClr val="7030A0"/>
              </a:gs>
              <a:gs pos="100000">
                <a:srgbClr val="00206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5436D5D-0A8B-2BDA-FC14-F2169283ED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15" y="731824"/>
            <a:ext cx="5465459" cy="3632296"/>
          </a:xfrm>
          <a:prstGeom prst="rect">
            <a:avLst/>
          </a:prstGeom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9B7B904-042C-B1F4-C61D-8598F812D0B2}"/>
              </a:ext>
            </a:extLst>
          </p:cNvPr>
          <p:cNvCxnSpPr>
            <a:cxnSpLocks/>
          </p:cNvCxnSpPr>
          <p:nvPr/>
        </p:nvCxnSpPr>
        <p:spPr>
          <a:xfrm>
            <a:off x="5891134" y="456271"/>
            <a:ext cx="0" cy="4319025"/>
          </a:xfrm>
          <a:prstGeom prst="line">
            <a:avLst/>
          </a:prstGeom>
          <a:ln w="603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Imagen 10">
            <a:extLst>
              <a:ext uri="{FF2B5EF4-FFF2-40B4-BE49-F238E27FC236}">
                <a16:creationId xmlns:a16="http://schemas.microsoft.com/office/drawing/2014/main" id="{C47F0C41-F99B-DD0E-6A66-59D626A161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866" y="1247189"/>
            <a:ext cx="5200585" cy="2601566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  <a:reflection stA="45000" endPos="63000" dist="50800" dir="5400000" sy="-100000" algn="bl" rotWithShape="0"/>
          </a:effec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E13408F5-95B9-A76B-6723-869AA0D2F99A}"/>
              </a:ext>
            </a:extLst>
          </p:cNvPr>
          <p:cNvSpPr txBox="1"/>
          <p:nvPr/>
        </p:nvSpPr>
        <p:spPr>
          <a:xfrm>
            <a:off x="3577751" y="4959498"/>
            <a:ext cx="47349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DE CREACIÓN DE LOGO</a:t>
            </a:r>
            <a:r>
              <a:rPr lang="es-N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15" name="Triángulo rectángulo 14">
            <a:extLst>
              <a:ext uri="{FF2B5EF4-FFF2-40B4-BE49-F238E27FC236}">
                <a16:creationId xmlns:a16="http://schemas.microsoft.com/office/drawing/2014/main" id="{5D5F835E-0DD9-87B9-64B1-BA2FFDBE55B5}"/>
              </a:ext>
            </a:extLst>
          </p:cNvPr>
          <p:cNvSpPr/>
          <p:nvPr/>
        </p:nvSpPr>
        <p:spPr>
          <a:xfrm>
            <a:off x="0" y="4512039"/>
            <a:ext cx="2908628" cy="2345961"/>
          </a:xfrm>
          <a:prstGeom prst="rtTriangle">
            <a:avLst/>
          </a:prstGeom>
          <a:gradFill>
            <a:gsLst>
              <a:gs pos="0">
                <a:srgbClr val="7030A0"/>
              </a:gs>
              <a:gs pos="100000">
                <a:srgbClr val="00206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951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11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FDAE6FBE-DAAF-3DE9-F660-E185853BF5BB}"/>
              </a:ext>
            </a:extLst>
          </p:cNvPr>
          <p:cNvSpPr txBox="1"/>
          <p:nvPr/>
        </p:nvSpPr>
        <p:spPr>
          <a:xfrm>
            <a:off x="1497165" y="2673921"/>
            <a:ext cx="22932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4ABBA91-59D5-BAD1-A355-46988B288C24}"/>
              </a:ext>
            </a:extLst>
          </p:cNvPr>
          <p:cNvSpPr txBox="1"/>
          <p:nvPr/>
        </p:nvSpPr>
        <p:spPr>
          <a:xfrm>
            <a:off x="1499042" y="3482124"/>
            <a:ext cx="4288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NI"/>
            </a:defPPr>
            <a:lvl1pPr>
              <a:defRPr sz="2800"/>
            </a:lvl1pPr>
          </a:lstStyle>
          <a:p>
            <a:r>
              <a:rPr lang="es-NI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Descripción del logotipo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0A3DD66-422C-430F-BEB5-B18A4CAAA72C}"/>
              </a:ext>
            </a:extLst>
          </p:cNvPr>
          <p:cNvSpPr txBox="1"/>
          <p:nvPr/>
        </p:nvSpPr>
        <p:spPr>
          <a:xfrm>
            <a:off x="1499043" y="4285857"/>
            <a:ext cx="3829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Tipografías</a:t>
            </a:r>
            <a:r>
              <a:rPr lang="es-NI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N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Primarias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3B0844E-43F7-4FE8-CB69-4E1D8BA27A50}"/>
              </a:ext>
            </a:extLst>
          </p:cNvPr>
          <p:cNvSpPr txBox="1"/>
          <p:nvPr/>
        </p:nvSpPr>
        <p:spPr>
          <a:xfrm>
            <a:off x="1497164" y="5118812"/>
            <a:ext cx="42754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NI"/>
            </a:defPPr>
            <a:lvl1pPr>
              <a:defRPr sz="2800"/>
            </a:lvl1pPr>
          </a:lstStyle>
          <a:p>
            <a:r>
              <a:rPr lang="es-NI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Tipografías Secundarias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07CAF23-8A7C-318C-B131-03A868CEE5E9}"/>
              </a:ext>
            </a:extLst>
          </p:cNvPr>
          <p:cNvSpPr/>
          <p:nvPr/>
        </p:nvSpPr>
        <p:spPr>
          <a:xfrm>
            <a:off x="509954" y="2705371"/>
            <a:ext cx="703384" cy="49177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N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3A6440F0-FF3F-614E-3887-498F4280B181}"/>
              </a:ext>
            </a:extLst>
          </p:cNvPr>
          <p:cNvSpPr/>
          <p:nvPr/>
        </p:nvSpPr>
        <p:spPr>
          <a:xfrm>
            <a:off x="509954" y="3508460"/>
            <a:ext cx="703384" cy="49177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N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38492359-0B11-C116-FF37-C5ECA75EE47E}"/>
              </a:ext>
            </a:extLst>
          </p:cNvPr>
          <p:cNvSpPr/>
          <p:nvPr/>
        </p:nvSpPr>
        <p:spPr>
          <a:xfrm>
            <a:off x="527837" y="4302487"/>
            <a:ext cx="703384" cy="49177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N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5D21F510-EA7C-00C2-D868-C194744D91AC}"/>
              </a:ext>
            </a:extLst>
          </p:cNvPr>
          <p:cNvSpPr/>
          <p:nvPr/>
        </p:nvSpPr>
        <p:spPr>
          <a:xfrm>
            <a:off x="527837" y="5125968"/>
            <a:ext cx="703384" cy="49177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N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A0ACDA13-555E-8145-F1C3-5F8B52CF7336}"/>
              </a:ext>
            </a:extLst>
          </p:cNvPr>
          <p:cNvSpPr txBox="1"/>
          <p:nvPr/>
        </p:nvSpPr>
        <p:spPr>
          <a:xfrm>
            <a:off x="589084" y="2774215"/>
            <a:ext cx="545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10DF37B1-A216-B896-D4C2-23E66AEB861B}"/>
              </a:ext>
            </a:extLst>
          </p:cNvPr>
          <p:cNvSpPr txBox="1"/>
          <p:nvPr/>
        </p:nvSpPr>
        <p:spPr>
          <a:xfrm>
            <a:off x="606967" y="3575587"/>
            <a:ext cx="545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ED69DF8-65C3-2A55-04D3-9A093BC4E022}"/>
              </a:ext>
            </a:extLst>
          </p:cNvPr>
          <p:cNvSpPr txBox="1"/>
          <p:nvPr/>
        </p:nvSpPr>
        <p:spPr>
          <a:xfrm>
            <a:off x="509955" y="4332592"/>
            <a:ext cx="7033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8F33422B-44EA-5D62-2253-2BD2335392E0}"/>
              </a:ext>
            </a:extLst>
          </p:cNvPr>
          <p:cNvSpPr txBox="1"/>
          <p:nvPr/>
        </p:nvSpPr>
        <p:spPr>
          <a:xfrm>
            <a:off x="535261" y="5183554"/>
            <a:ext cx="703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D9D805A-C3FE-FE9C-57DC-261B74591AD9}"/>
              </a:ext>
            </a:extLst>
          </p:cNvPr>
          <p:cNvSpPr/>
          <p:nvPr/>
        </p:nvSpPr>
        <p:spPr>
          <a:xfrm>
            <a:off x="0" y="0"/>
            <a:ext cx="12192000" cy="1648477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rgbClr val="1A9DD9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9158ABC-1D81-5156-EDAD-2626D537B0B3}"/>
              </a:ext>
            </a:extLst>
          </p:cNvPr>
          <p:cNvSpPr txBox="1"/>
          <p:nvPr/>
        </p:nvSpPr>
        <p:spPr>
          <a:xfrm>
            <a:off x="-2409397" y="436245"/>
            <a:ext cx="10640754" cy="7758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kern="12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TABLA DE CONTENIDO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00C01385-03B9-F5FD-2D2E-F6B3E0DE2448}"/>
              </a:ext>
            </a:extLst>
          </p:cNvPr>
          <p:cNvSpPr/>
          <p:nvPr/>
        </p:nvSpPr>
        <p:spPr>
          <a:xfrm>
            <a:off x="6357257" y="2774215"/>
            <a:ext cx="703384" cy="5232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58DF0B40-E1ED-56E3-D9D7-63389E2EFA2B}"/>
              </a:ext>
            </a:extLst>
          </p:cNvPr>
          <p:cNvSpPr txBox="1"/>
          <p:nvPr/>
        </p:nvSpPr>
        <p:spPr>
          <a:xfrm>
            <a:off x="6450242" y="2844643"/>
            <a:ext cx="545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E3D3D33D-0528-5DD4-81C3-563320B0EA3A}"/>
              </a:ext>
            </a:extLst>
          </p:cNvPr>
          <p:cNvSpPr txBox="1"/>
          <p:nvPr/>
        </p:nvSpPr>
        <p:spPr>
          <a:xfrm>
            <a:off x="7707086" y="2774215"/>
            <a:ext cx="1991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Colores</a:t>
            </a:r>
          </a:p>
        </p:txBody>
      </p:sp>
    </p:spTree>
    <p:extLst>
      <p:ext uri="{BB962C8B-B14F-4D97-AF65-F5344CB8AC3E}">
        <p14:creationId xmlns:p14="http://schemas.microsoft.com/office/powerpoint/2010/main" val="496471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426BE5A-C701-D953-D13D-348406CC0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2338466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A2640C0B-251A-32FC-AC25-4D7CB317B2E2}"/>
              </a:ext>
            </a:extLst>
          </p:cNvPr>
          <p:cNvSpPr/>
          <p:nvPr/>
        </p:nvSpPr>
        <p:spPr>
          <a:xfrm>
            <a:off x="10654587" y="1"/>
            <a:ext cx="1587515" cy="23384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AFA1F8B-116F-F8FF-2865-B0DAE330DFD3}"/>
              </a:ext>
            </a:extLst>
          </p:cNvPr>
          <p:cNvSpPr txBox="1"/>
          <p:nvPr/>
        </p:nvSpPr>
        <p:spPr>
          <a:xfrm>
            <a:off x="6200384" y="1692136"/>
            <a:ext cx="3958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4848BA-082B-E395-D0ED-3F691ACF0AAD}"/>
              </a:ext>
            </a:extLst>
          </p:cNvPr>
          <p:cNvSpPr txBox="1"/>
          <p:nvPr/>
        </p:nvSpPr>
        <p:spPr>
          <a:xfrm>
            <a:off x="1531344" y="2599981"/>
            <a:ext cx="8912645" cy="164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MX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identidad visual de cualquier juego yace en su logo, una representación gráfica que encapsula la esencia y la emoción que aguarda a los jugadores dentro de un mundo digital. El logo de nuestro juego es mucho más que una simple imagen; es un símbolo de aventura, desafío y posibilidades ilimitadas. Es el emblema que marca el inicio de una gran aventura, una puerta de entrada a un mundo de fantasía, acción para ser descubierto y conquistado por aquellos que se atrevan a entrar.</a:t>
            </a:r>
          </a:p>
          <a:p>
            <a:endParaRPr lang="es-N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8275B89-6B3F-D430-BD42-D3A7A0895670}"/>
              </a:ext>
            </a:extLst>
          </p:cNvPr>
          <p:cNvSpPr txBox="1"/>
          <p:nvPr/>
        </p:nvSpPr>
        <p:spPr>
          <a:xfrm>
            <a:off x="10927629" y="784513"/>
            <a:ext cx="1041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91929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426BE5A-C701-D953-D13D-348406CC0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2338466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A2640C0B-251A-32FC-AC25-4D7CB317B2E2}"/>
              </a:ext>
            </a:extLst>
          </p:cNvPr>
          <p:cNvSpPr/>
          <p:nvPr/>
        </p:nvSpPr>
        <p:spPr>
          <a:xfrm>
            <a:off x="10654587" y="1"/>
            <a:ext cx="1587515" cy="23384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AFA1F8B-116F-F8FF-2865-B0DAE330DFD3}"/>
              </a:ext>
            </a:extLst>
          </p:cNvPr>
          <p:cNvSpPr txBox="1"/>
          <p:nvPr/>
        </p:nvSpPr>
        <p:spPr>
          <a:xfrm>
            <a:off x="4793672" y="1753691"/>
            <a:ext cx="6442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DESCRIPCIÓN DEL LOGOTIPO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4848BA-082B-E395-D0ED-3F691ACF0AAD}"/>
              </a:ext>
            </a:extLst>
          </p:cNvPr>
          <p:cNvSpPr txBox="1"/>
          <p:nvPr/>
        </p:nvSpPr>
        <p:spPr>
          <a:xfrm>
            <a:off x="1198835" y="3025824"/>
            <a:ext cx="4703201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 logo tiene una forma circular y muestra a nuestro personaje portando una espada, con el castillo que debe defender de fondo, reflejando así el contexto de nuestra historia ambientada en una época medieval y mágica. Los colores seleccionados transmiten una combinación única de emociones: desde la emoción y la intriga hasta la seguridad, con un toque de misterio añadido. Este logo se presentará en la portada del juego, marcando el inicio de una experiencia visualmente impactante y emocionante para los jugadores.</a:t>
            </a:r>
            <a:endParaRPr lang="es-NI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8275B89-6B3F-D430-BD42-D3A7A0895670}"/>
              </a:ext>
            </a:extLst>
          </p:cNvPr>
          <p:cNvSpPr txBox="1"/>
          <p:nvPr/>
        </p:nvSpPr>
        <p:spPr>
          <a:xfrm>
            <a:off x="10927629" y="784513"/>
            <a:ext cx="1041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93944D3-D442-2744-B3C2-C55BB7BC7B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637" y="2479481"/>
            <a:ext cx="4080528" cy="408010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88630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F4A118E9-E712-4916-8F09-1837A4427D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2338466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F5C6D69-9FF6-E3CC-4D9B-E581AADBA6CD}"/>
              </a:ext>
            </a:extLst>
          </p:cNvPr>
          <p:cNvSpPr txBox="1"/>
          <p:nvPr/>
        </p:nvSpPr>
        <p:spPr>
          <a:xfrm>
            <a:off x="429587" y="2417717"/>
            <a:ext cx="2717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Información de la fuente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8ACE685-0D2D-0A7E-EF8B-913EB1ECF525}"/>
              </a:ext>
            </a:extLst>
          </p:cNvPr>
          <p:cNvSpPr txBox="1"/>
          <p:nvPr/>
        </p:nvSpPr>
        <p:spPr>
          <a:xfrm>
            <a:off x="303983" y="2725494"/>
            <a:ext cx="3628859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NI" sz="1300" b="1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Font :  </a:t>
            </a:r>
            <a:r>
              <a:rPr lang="es-NI" sz="1300" b="1" i="0" dirty="0" err="1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karmatic</a:t>
            </a:r>
            <a:r>
              <a:rPr lang="es-NI" sz="1300" b="1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arcade </a:t>
            </a:r>
          </a:p>
          <a:p>
            <a:pPr algn="just"/>
            <a:r>
              <a:rPr lang="es-NI" sz="1300" b="1" dirty="0">
                <a:solidFill>
                  <a:srgbClr val="111111"/>
                </a:solidFill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Creador : </a:t>
            </a:r>
            <a:r>
              <a:rPr lang="es-NI" sz="13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Vic </a:t>
            </a:r>
            <a:r>
              <a:rPr lang="es-NI" sz="1300" b="0" i="0" dirty="0" err="1">
                <a:solidFill>
                  <a:srgbClr val="111111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Fieger</a:t>
            </a:r>
            <a:endParaRPr lang="es-NI" sz="13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sz="1300" b="0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La </a:t>
            </a:r>
            <a:r>
              <a:rPr lang="es-MX" sz="1300" b="1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fuente Karmatic Arcade</a:t>
            </a:r>
            <a:r>
              <a:rPr lang="es-MX" sz="1300" b="0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 es una divertida fuente de </a:t>
            </a:r>
            <a:r>
              <a:rPr lang="es-MX" sz="1300" b="1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8 bits</a:t>
            </a:r>
            <a:r>
              <a:rPr lang="es-MX" sz="1300" b="0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 que evoca la nostalgia de los videojuegos.</a:t>
            </a:r>
          </a:p>
          <a:p>
            <a:pPr algn="just"/>
            <a:r>
              <a:rPr lang="es-MX" sz="1300" b="1" dirty="0">
                <a:solidFill>
                  <a:srgbClr val="111111"/>
                </a:solidFill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Uso principal</a:t>
            </a:r>
            <a:endParaRPr lang="es-NI" sz="1300" b="1" i="0" dirty="0">
              <a:solidFill>
                <a:srgbClr val="111111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sz="1300" b="0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La </a:t>
            </a:r>
            <a:r>
              <a:rPr lang="es-MX" sz="1300" b="1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fuente Karmatic Arcade</a:t>
            </a:r>
            <a:r>
              <a:rPr lang="es-MX" sz="1300" b="0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 es una fuente de estilo </a:t>
            </a:r>
            <a:r>
              <a:rPr lang="es-MX" sz="1300" b="1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tecnológico</a:t>
            </a:r>
            <a:r>
              <a:rPr lang="es-MX" sz="1300" b="0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 que se utiliza ampliamente en el desarrollo de videojuegos y para títulos de juegos.</a:t>
            </a:r>
          </a:p>
          <a:p>
            <a:pPr algn="just"/>
            <a:r>
              <a:rPr lang="es-NI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 pude descargar </a:t>
            </a:r>
          </a:p>
          <a:p>
            <a:pPr algn="just"/>
            <a:r>
              <a:rPr lang="es-NI" sz="13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Karmatic Arcade Font - 1001 Free </a:t>
            </a:r>
            <a:r>
              <a:rPr lang="es-NI" sz="13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Fonts</a:t>
            </a:r>
            <a:endParaRPr lang="es-NI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B0A977F-97D6-F198-4C28-F7DE31402D8B}"/>
              </a:ext>
            </a:extLst>
          </p:cNvPr>
          <p:cNvSpPr txBox="1"/>
          <p:nvPr/>
        </p:nvSpPr>
        <p:spPr>
          <a:xfrm>
            <a:off x="5313678" y="2635210"/>
            <a:ext cx="3797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3600" b="1" dirty="0">
                <a:solidFill>
                  <a:srgbClr val="111111"/>
                </a:solidFill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s-NI" sz="3600" b="1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armatic </a:t>
            </a:r>
            <a:r>
              <a:rPr lang="es-NI" sz="3600" b="1" dirty="0">
                <a:solidFill>
                  <a:srgbClr val="111111"/>
                </a:solidFill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s-NI" sz="3600" b="1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rcade</a:t>
            </a:r>
            <a:endParaRPr lang="es-NI" sz="3600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883A65B-7233-E4B8-67EA-559A70CE5E30}"/>
              </a:ext>
            </a:extLst>
          </p:cNvPr>
          <p:cNvSpPr/>
          <p:nvPr/>
        </p:nvSpPr>
        <p:spPr>
          <a:xfrm>
            <a:off x="10806545" y="1"/>
            <a:ext cx="1435558" cy="23384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E9661E6-42B2-DC22-2699-C890F725A1CD}"/>
              </a:ext>
            </a:extLst>
          </p:cNvPr>
          <p:cNvSpPr txBox="1"/>
          <p:nvPr/>
        </p:nvSpPr>
        <p:spPr>
          <a:xfrm>
            <a:off x="5313678" y="1687075"/>
            <a:ext cx="6878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TIPOGRAFIA PRINCIPAL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13F1D6A-C1CB-3552-E01A-C06B5B81479F}"/>
              </a:ext>
            </a:extLst>
          </p:cNvPr>
          <p:cNvSpPr txBox="1"/>
          <p:nvPr/>
        </p:nvSpPr>
        <p:spPr>
          <a:xfrm>
            <a:off x="11003609" y="784513"/>
            <a:ext cx="1041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4400" dirty="0">
                <a:solidFill>
                  <a:schemeClr val="bg1"/>
                </a:solidFill>
              </a:rPr>
              <a:t>3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C7783C96-49B0-6649-5AC4-ADE76EC97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3171" y="3281541"/>
            <a:ext cx="6373373" cy="341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071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795F42AB-37EE-10D6-1A69-CA8795181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233846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7B1EAC7F-8502-BF2C-63AA-F4B7BE4B26F2}"/>
              </a:ext>
            </a:extLst>
          </p:cNvPr>
          <p:cNvSpPr txBox="1"/>
          <p:nvPr/>
        </p:nvSpPr>
        <p:spPr>
          <a:xfrm>
            <a:off x="313882" y="2710104"/>
            <a:ext cx="406243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NI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Font Vecna</a:t>
            </a:r>
          </a:p>
          <a:p>
            <a:pPr algn="just"/>
            <a:r>
              <a:rPr lang="es-NI" sz="1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Creador</a:t>
            </a:r>
            <a:r>
              <a:rPr lang="es-NI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s-NI" sz="130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Neale Davidson</a:t>
            </a:r>
          </a:p>
          <a:p>
            <a:pPr algn="just"/>
            <a:r>
              <a:rPr lang="es-MX" sz="1300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La tipografía Vecna está basada en los logotipos de título de la línea de juegos de rol </a:t>
            </a:r>
            <a:r>
              <a:rPr lang="es-MX" sz="1300" i="1" dirty="0" err="1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Dungeons</a:t>
            </a:r>
            <a:r>
              <a:rPr lang="es-MX" sz="1300" i="1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s-MX" sz="1300" i="1" dirty="0" err="1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Dragons</a:t>
            </a:r>
            <a:r>
              <a:rPr lang="es-MX" sz="1300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 de la cuarta edición de </a:t>
            </a:r>
            <a:r>
              <a:rPr lang="es-MX" sz="1300" i="1" dirty="0" err="1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Wizards</a:t>
            </a:r>
            <a:r>
              <a:rPr lang="es-MX" sz="1300" i="1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300" i="1" dirty="0" err="1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s-MX" sz="1300" i="1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300" i="1" dirty="0" err="1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s-MX" sz="1300" i="1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1300" i="1" dirty="0" err="1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Coast</a:t>
            </a:r>
            <a:r>
              <a:rPr lang="es-MX" sz="1300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Esta fuente tiene como objetivo evocar un aspecto medieval/renacentista con un toque de antiguo inglés.</a:t>
            </a:r>
          </a:p>
          <a:p>
            <a:pPr algn="just"/>
            <a:endParaRPr lang="es-MX" sz="1300" dirty="0">
              <a:solidFill>
                <a:srgbClr val="111111"/>
              </a:solidFill>
              <a:highlight>
                <a:srgbClr val="F9F9F9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sz="1300" b="1" dirty="0">
                <a:solidFill>
                  <a:srgbClr val="111111"/>
                </a:solidFill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Uso principal</a:t>
            </a:r>
          </a:p>
          <a:p>
            <a:pPr algn="just"/>
            <a:r>
              <a:rPr lang="es-MX" sz="1300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La tipografía es un elemento fundamental en el diseño visual.</a:t>
            </a:r>
          </a:p>
          <a:p>
            <a:pPr algn="just"/>
            <a:endParaRPr lang="es-MX" sz="1300" dirty="0">
              <a:solidFill>
                <a:srgbClr val="111111"/>
              </a:solidFill>
              <a:highlight>
                <a:srgbClr val="F9F9F9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fr-FR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 puede descargar </a:t>
            </a:r>
          </a:p>
          <a:p>
            <a:pPr algn="just"/>
            <a:r>
              <a:rPr lang="fr-FR" sz="13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Vecna</a:t>
            </a:r>
            <a:r>
              <a:rPr lang="fr-FR" sz="13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 Font - 1001 Free Fonts</a:t>
            </a:r>
            <a:endParaRPr lang="es-NI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42B5BB8-4CBB-B16D-6EE6-A846FCDC9BB1}"/>
              </a:ext>
            </a:extLst>
          </p:cNvPr>
          <p:cNvSpPr txBox="1"/>
          <p:nvPr/>
        </p:nvSpPr>
        <p:spPr>
          <a:xfrm>
            <a:off x="313053" y="2338467"/>
            <a:ext cx="2717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Información de la fuente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6911B46-D8EE-A35C-1CDA-894FA33BD800}"/>
              </a:ext>
            </a:extLst>
          </p:cNvPr>
          <p:cNvSpPr txBox="1"/>
          <p:nvPr/>
        </p:nvSpPr>
        <p:spPr>
          <a:xfrm>
            <a:off x="6160906" y="2424345"/>
            <a:ext cx="2172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i="0" dirty="0">
                <a:solidFill>
                  <a:srgbClr val="111111"/>
                </a:solidFill>
                <a:effectLst/>
                <a:highlight>
                  <a:srgbClr val="F9F9F9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Vecna</a:t>
            </a:r>
            <a:endParaRPr lang="es-NI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908CA516-C973-369C-E4E3-6551727DEAEE}"/>
              </a:ext>
            </a:extLst>
          </p:cNvPr>
          <p:cNvSpPr/>
          <p:nvPr/>
        </p:nvSpPr>
        <p:spPr>
          <a:xfrm>
            <a:off x="10806545" y="1"/>
            <a:ext cx="1435558" cy="23384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7EF682A-AF42-2B8F-A362-19F82B514C30}"/>
              </a:ext>
            </a:extLst>
          </p:cNvPr>
          <p:cNvSpPr txBox="1"/>
          <p:nvPr/>
        </p:nvSpPr>
        <p:spPr>
          <a:xfrm>
            <a:off x="4059998" y="1723029"/>
            <a:ext cx="6878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NI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TIPOGRAFIA SECUNDARIAS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806658E-0AB6-9AE3-78F5-4E2C88E2FBD9}"/>
              </a:ext>
            </a:extLst>
          </p:cNvPr>
          <p:cNvSpPr txBox="1"/>
          <p:nvPr/>
        </p:nvSpPr>
        <p:spPr>
          <a:xfrm>
            <a:off x="10938320" y="832379"/>
            <a:ext cx="1041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A4FDB41-0BCB-8A32-115B-23FCEE86D4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617" y="3170845"/>
            <a:ext cx="6242928" cy="324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501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Imagen 49">
            <a:extLst>
              <a:ext uri="{FF2B5EF4-FFF2-40B4-BE49-F238E27FC236}">
                <a16:creationId xmlns:a16="http://schemas.microsoft.com/office/drawing/2014/main" id="{2C144445-A4B4-A037-02F1-DABA7420B5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0614"/>
            <a:ext cx="12192000" cy="1925789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9B918DB-3668-3332-DFCD-5630092EBFE7}"/>
              </a:ext>
            </a:extLst>
          </p:cNvPr>
          <p:cNvSpPr txBox="1"/>
          <p:nvPr/>
        </p:nvSpPr>
        <p:spPr>
          <a:xfrm>
            <a:off x="179614" y="2037424"/>
            <a:ext cx="7415594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paleta de colores de nuestro logo está compuesta por ocho tonos cuidadosamente seleccionados, cada uno con un propósito específico:</a:t>
            </a:r>
          </a:p>
          <a:p>
            <a:pPr algn="just"/>
            <a:endParaRPr lang="es-MX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Azul Claro: Este color representa la serenidad y la confianza, elementos clave para transmitir seguridad y calma en el contexto de nuestro juego. Azul Oscuro: Utilizamos este tono para añadir profundidad y estabilidad, evocando un ambiente de seriedad. Azul Profundo: Este color aporta una sensación de tranquilidad y reflexión, ideal para crear un ambiente sereno. Beige Claro: Optamos por este color para representar la simplicidad y la pureza, añadiendo un toque de elegancia y claridad visual. Gris Azulado: Usamos este tono para simbolizar desafíos difíciles pero emocionantes. Marrón Rojizo: Este color añade un toque de misterio y calidez, evocando la sensación de antigüedad y sabiduría en un entorno medieval. Gris Marrón: Seleccionamos este color para transmitir robustez y confiabilidad, esenciales para representar la solidez del castillo y el coraje del personaje. Beige Oscuro: Incorporamos este tono para agregar un sentido de calidez y nostalgia, ideal para un contexto histórico y mágico.</a:t>
            </a:r>
          </a:p>
          <a:p>
            <a:pPr algn="just"/>
            <a:endParaRPr lang="es-MX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 paleta de colores no solo enriquece visualmente el logo, sino que también transmite una variedad de emociones que van desde la serenidad y la confianza hasta la intriga y el misterio, alineándose perfectamente con la temática medieval y mágica de nuestra historia.</a:t>
            </a:r>
            <a:r>
              <a:rPr lang="es-NI" sz="13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misterio.</a:t>
            </a:r>
            <a:endParaRPr lang="es-NI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E2F6EFB-A706-790E-0747-ED52AD406F81}"/>
              </a:ext>
            </a:extLst>
          </p:cNvPr>
          <p:cNvSpPr/>
          <p:nvPr/>
        </p:nvSpPr>
        <p:spPr>
          <a:xfrm>
            <a:off x="10784485" y="-310614"/>
            <a:ext cx="1435558" cy="19257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E9661E6-42B2-DC22-2699-C890F725A1CD}"/>
              </a:ext>
            </a:extLst>
          </p:cNvPr>
          <p:cNvSpPr txBox="1"/>
          <p:nvPr/>
        </p:nvSpPr>
        <p:spPr>
          <a:xfrm>
            <a:off x="7160955" y="944390"/>
            <a:ext cx="446706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COLORES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76B5E6A-0D92-E1A9-C749-B38370C59FAD}"/>
              </a:ext>
            </a:extLst>
          </p:cNvPr>
          <p:cNvSpPr txBox="1"/>
          <p:nvPr/>
        </p:nvSpPr>
        <p:spPr>
          <a:xfrm>
            <a:off x="10981549" y="153157"/>
            <a:ext cx="1041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NI" sz="4400" dirty="0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8A20E23C-9B3F-D392-0CBC-CE3982A636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432" y="1774755"/>
            <a:ext cx="4965278" cy="493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413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1903</TotalTime>
  <Words>615</Words>
  <Application>Microsoft Office PowerPoint</Application>
  <PresentationFormat>Panorámica</PresentationFormat>
  <Paragraphs>53</Paragraphs>
  <Slides>7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Times New Roman</vt:lpstr>
      <vt:lpstr>Aptos Display</vt:lpstr>
      <vt:lpstr>Arial</vt:lpstr>
      <vt:lpstr>Aptos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Alex Barrios</dc:creator>
  <cp:lastModifiedBy>Alex Barrios</cp:lastModifiedBy>
  <cp:revision>7</cp:revision>
  <dcterms:created xsi:type="dcterms:W3CDTF">2024-05-04T19:22:21Z</dcterms:created>
  <dcterms:modified xsi:type="dcterms:W3CDTF">2024-06-24T03:03:07Z</dcterms:modified>
</cp:coreProperties>
</file>

<file path=docProps/thumbnail.jpeg>
</file>